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67" r:id="rId5"/>
    <p:sldId id="259" r:id="rId6"/>
    <p:sldId id="269" r:id="rId7"/>
    <p:sldId id="268" r:id="rId8"/>
    <p:sldId id="266" r:id="rId9"/>
    <p:sldId id="265" r:id="rId10"/>
    <p:sldId id="270" r:id="rId11"/>
    <p:sldId id="262" r:id="rId12"/>
    <p:sldId id="263" r:id="rId13"/>
    <p:sldId id="271" r:id="rId14"/>
    <p:sldId id="272" r:id="rId15"/>
    <p:sldId id="273" r:id="rId16"/>
    <p:sldId id="276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9E597"/>
    <a:srgbClr val="B1D969"/>
    <a:srgbClr val="79ADDD"/>
    <a:srgbClr val="79D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91" d="100"/>
          <a:sy n="91" d="100"/>
        </p:scale>
        <p:origin x="486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DF17F-5721-438B-9365-452CE00AED29}" type="datetimeFigureOut">
              <a:rPr lang="ru-RU" smtClean="0"/>
              <a:t>04.04.2025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69A0A-360F-43B5-9E69-803B34A129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3581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DF17F-5721-438B-9365-452CE00AED29}" type="datetimeFigureOut">
              <a:rPr lang="ru-RU" smtClean="0"/>
              <a:t>04.04.2025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69A0A-360F-43B5-9E69-803B34A129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5678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DF17F-5721-438B-9365-452CE00AED29}" type="datetimeFigureOut">
              <a:rPr lang="ru-RU" smtClean="0"/>
              <a:t>04.04.2025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69A0A-360F-43B5-9E69-803B34A129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5245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DF17F-5721-438B-9365-452CE00AED29}" type="datetimeFigureOut">
              <a:rPr lang="ru-RU" smtClean="0"/>
              <a:t>04.04.2025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69A0A-360F-43B5-9E69-803B34A129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192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DF17F-5721-438B-9365-452CE00AED29}" type="datetimeFigureOut">
              <a:rPr lang="ru-RU" smtClean="0"/>
              <a:t>04.04.2025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69A0A-360F-43B5-9E69-803B34A129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8919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DF17F-5721-438B-9365-452CE00AED29}" type="datetimeFigureOut">
              <a:rPr lang="ru-RU" smtClean="0"/>
              <a:t>04.04.2025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69A0A-360F-43B5-9E69-803B34A129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8055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DF17F-5721-438B-9365-452CE00AED29}" type="datetimeFigureOut">
              <a:rPr lang="ru-RU" smtClean="0"/>
              <a:t>04.04.2025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69A0A-360F-43B5-9E69-803B34A129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8034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DF17F-5721-438B-9365-452CE00AED29}" type="datetimeFigureOut">
              <a:rPr lang="ru-RU" smtClean="0"/>
              <a:t>04.04.2025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69A0A-360F-43B5-9E69-803B34A129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5536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DF17F-5721-438B-9365-452CE00AED29}" type="datetimeFigureOut">
              <a:rPr lang="ru-RU" smtClean="0"/>
              <a:t>04.04.2025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69A0A-360F-43B5-9E69-803B34A129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8939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DF17F-5721-438B-9365-452CE00AED29}" type="datetimeFigureOut">
              <a:rPr lang="ru-RU" smtClean="0"/>
              <a:t>04.04.2025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69A0A-360F-43B5-9E69-803B34A129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9490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DF17F-5721-438B-9365-452CE00AED29}" type="datetimeFigureOut">
              <a:rPr lang="ru-RU" smtClean="0"/>
              <a:t>04.04.2025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69A0A-360F-43B5-9E69-803B34A129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4133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DDF17F-5721-438B-9365-452CE00AED29}" type="datetimeFigureOut">
              <a:rPr lang="ru-RU" smtClean="0"/>
              <a:t>04.04.2025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269A0A-360F-43B5-9E69-803B34A129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1079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atherineasquithgallery.com/uploads/posts/2021-02/1612806118_93-p-abstraktnii-fon-svetlii-goluboi-dlya-preze-1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4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70467" y="3602038"/>
            <a:ext cx="10718800" cy="1655762"/>
          </a:xfrm>
        </p:spPr>
        <p:txBody>
          <a:bodyPr>
            <a:noAutofit/>
          </a:bodyPr>
          <a:lstStyle/>
          <a:p>
            <a:r>
              <a:rPr lang="ru-RU" sz="48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Комплектование МДОО </a:t>
            </a:r>
          </a:p>
          <a:p>
            <a:r>
              <a:rPr lang="ru-RU" sz="48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Академического района города Екатеринбурга</a:t>
            </a:r>
          </a:p>
          <a:p>
            <a:r>
              <a:rPr lang="ru-RU" sz="48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2025-2026 учебный год</a:t>
            </a:r>
          </a:p>
        </p:txBody>
      </p:sp>
      <p:pic>
        <p:nvPicPr>
          <p:cNvPr id="1028" name="Picture 4" descr="https://storage.myseldon.com/news-pict-cd/CD502A1BC84BA6922B22672F93574ECE"/>
          <p:cNvPicPr>
            <a:picLocks noChangeAspect="1" noChangeArrowheads="1"/>
          </p:cNvPicPr>
          <p:nvPr/>
        </p:nvPicPr>
        <p:blipFill>
          <a:blip r:embed="rId3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0521" y="279399"/>
            <a:ext cx="4328100" cy="2883597"/>
          </a:xfrm>
          <a:prstGeom prst="round2Diag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39488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atherineasquithgallery.com/uploads/posts/2021-02/1612806118_93-p-abstraktnii-fon-svetlii-goluboi-dlya-preze-1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"/>
            <a:ext cx="12192000" cy="6854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6831157"/>
              </p:ext>
            </p:extLst>
          </p:nvPr>
        </p:nvGraphicFramePr>
        <p:xfrm>
          <a:off x="671422" y="150785"/>
          <a:ext cx="10849155" cy="63703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3325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165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69343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Персональные данные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/>
                        <a:t>Пояснение (примечание)</a:t>
                      </a:r>
                    </a:p>
                    <a:p>
                      <a:pPr algn="ctr"/>
                      <a:endParaRPr lang="ru-RU" sz="2000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Адрес проживания ребенка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За адресом проживания ребенка автоматически закрепляется дошкольная организация в соответствии с Постановлением Администрации города Екатеринбурга «О закреплении территорий муниципального образования «город Екатеринбург» за муниципальными дошкольными образовательными организациями» от 18.03.2015 № 689 ( с изменениями и дополнениями). По заявлению родителей (законных представителей) районными операторами вносятся изменения в адрес проживания ребенка.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Желаемые дошкольные образовательные организации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Последовательность рассматриваемых вариантов дошкольных организаций: </a:t>
                      </a:r>
                      <a:br>
                        <a:rPr lang="ru-RU" sz="1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</a:br>
                      <a:r>
                        <a:rPr lang="ru-RU" sz="1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1. Дошкольная организация, закрепленная за адресом проживания ребенка (при наличии мест).</a:t>
                      </a:r>
                      <a:br>
                        <a:rPr lang="ru-RU" sz="1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</a:br>
                      <a:r>
                        <a:rPr lang="ru-RU" sz="1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2. Желаемые дошкольные организации (варианты желаемых дошкольных учреждений вносятся в персональную карточку ребенка районными операторами) при наличии мест.</a:t>
                      </a:r>
                      <a:br>
                        <a:rPr lang="ru-RU" sz="1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</a:br>
                      <a:r>
                        <a:rPr lang="ru-RU" sz="1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3. При отсутствии мест для данного возраста учётная запись рассматривается по мере удаления от места жительства в детские сады по административному району, далее по городу (в случае указания в заявлении). </a:t>
                      </a:r>
                    </a:p>
                    <a:p>
                      <a:endParaRPr lang="ru-RU" sz="18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46295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atherineasquithgallery.com/uploads/posts/2021-02/1612806118_93-p-abstraktnii-fon-svetlii-goluboi-dlya-preze-1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4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36600" y="318824"/>
            <a:ext cx="10718800" cy="707719"/>
          </a:xfrm>
        </p:spPr>
        <p:txBody>
          <a:bodyPr>
            <a:noAutofit/>
          </a:bodyPr>
          <a:lstStyle/>
          <a:p>
            <a:r>
              <a:rPr lang="ru-RU" sz="40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Рекомендации для родителей (законных представителей)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664232" y="1249292"/>
            <a:ext cx="11156707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accent6">
                    <a:lumMod val="50000"/>
                  </a:schemeClr>
                </a:solidFill>
              </a:rPr>
              <a:t>Информацию об очередности ребенка, предоставленном МДОО Вы можете узнать через:</a:t>
            </a:r>
          </a:p>
          <a:p>
            <a:pPr marL="342900" indent="-342900" algn="just">
              <a:buFont typeface="Wingdings" pitchFamily="2" charset="2"/>
              <a:buChar char="ü"/>
            </a:pPr>
            <a:r>
              <a:rPr lang="ru-RU" sz="2000" b="1" dirty="0">
                <a:solidFill>
                  <a:schemeClr val="accent6">
                    <a:lumMod val="50000"/>
                  </a:schemeClr>
                </a:solidFill>
              </a:rPr>
              <a:t>портал Государственных услуг по идентификационному номеру ребенка;</a:t>
            </a:r>
          </a:p>
          <a:p>
            <a:pPr marL="342900" indent="-342900" algn="just">
              <a:buFont typeface="Wingdings" pitchFamily="2" charset="2"/>
              <a:buChar char="ü"/>
            </a:pPr>
            <a:r>
              <a:rPr lang="ru-RU" sz="2000" b="1" dirty="0">
                <a:solidFill>
                  <a:schemeClr val="accent6">
                    <a:lumMod val="50000"/>
                  </a:schemeClr>
                </a:solidFill>
              </a:rPr>
              <a:t>управление образования Академического  района (ул. Академика Парина 6, кабинет</a:t>
            </a:r>
            <a:r>
              <a:rPr lang="en-US" sz="20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000" b="1" dirty="0">
                <a:solidFill>
                  <a:schemeClr val="accent6">
                    <a:lumMod val="50000"/>
                  </a:schemeClr>
                </a:solidFill>
              </a:rPr>
              <a:t>№ 121,</a:t>
            </a:r>
            <a:endParaRPr lang="en-US" sz="2000" b="1" dirty="0">
              <a:solidFill>
                <a:schemeClr val="accent6">
                  <a:lumMod val="50000"/>
                </a:schemeClr>
              </a:solidFill>
            </a:endParaRPr>
          </a:p>
          <a:p>
            <a:pPr algn="r"/>
            <a:r>
              <a:rPr lang="ru-RU" sz="2000" b="1" dirty="0">
                <a:solidFill>
                  <a:schemeClr val="accent6">
                    <a:lumMod val="50000"/>
                  </a:schemeClr>
                </a:solidFill>
              </a:rPr>
              <a:t> время</a:t>
            </a:r>
            <a:r>
              <a:rPr lang="en-US" sz="20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000" b="1" dirty="0">
                <a:solidFill>
                  <a:schemeClr val="accent6">
                    <a:lumMod val="50000"/>
                  </a:schemeClr>
                </a:solidFill>
              </a:rPr>
              <a:t> приема: вторник, четверг с 9.00-13.00, среда с 14.00-18.00,телефон:</a:t>
            </a:r>
            <a:r>
              <a:rPr lang="en-US" sz="20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000" b="1" dirty="0">
                <a:solidFill>
                  <a:schemeClr val="accent6">
                    <a:lumMod val="50000"/>
                  </a:schemeClr>
                </a:solidFill>
              </a:rPr>
              <a:t>(343) 304-16-56 );</a:t>
            </a:r>
          </a:p>
          <a:p>
            <a:pPr marL="342900" indent="-342900" algn="just">
              <a:buFont typeface="Wingdings" pitchFamily="2" charset="2"/>
              <a:buChar char="ü"/>
            </a:pPr>
            <a:r>
              <a:rPr lang="ru-RU" sz="2000" b="1" dirty="0">
                <a:solidFill>
                  <a:schemeClr val="accent6">
                    <a:lumMod val="50000"/>
                  </a:schemeClr>
                </a:solidFill>
              </a:rPr>
              <a:t>официальный портал города Екатеринбурга – </a:t>
            </a:r>
            <a:r>
              <a:rPr lang="ru-RU" sz="2000" b="1" dirty="0" err="1">
                <a:solidFill>
                  <a:schemeClr val="accent6">
                    <a:lumMod val="50000"/>
                  </a:schemeClr>
                </a:solidFill>
              </a:rPr>
              <a:t>екатеринбург.рф</a:t>
            </a:r>
            <a:r>
              <a:rPr lang="ru-RU" sz="2000" b="1" dirty="0">
                <a:solidFill>
                  <a:schemeClr val="accent6">
                    <a:lumMod val="50000"/>
                  </a:schemeClr>
                </a:solidFill>
              </a:rPr>
              <a:t>;</a:t>
            </a:r>
          </a:p>
          <a:p>
            <a:pPr marL="342900" indent="-342900" algn="just">
              <a:buFont typeface="Wingdings" pitchFamily="2" charset="2"/>
              <a:buChar char="ü"/>
            </a:pPr>
            <a:r>
              <a:rPr lang="ru-RU" sz="2000" b="1" dirty="0">
                <a:solidFill>
                  <a:schemeClr val="accent6">
                    <a:lumMod val="50000"/>
                  </a:schemeClr>
                </a:solidFill>
              </a:rPr>
              <a:t> уведомление дошкольной организации (формы информирования в соответствии с Правилами приема детей, утвержденными локальным актом дошкольной организации).</a:t>
            </a:r>
          </a:p>
          <a:p>
            <a:pPr algn="just"/>
            <a:r>
              <a:rPr lang="en-US" sz="2000" b="1" dirty="0">
                <a:solidFill>
                  <a:schemeClr val="accent6">
                    <a:lumMod val="50000"/>
                  </a:schemeClr>
                </a:solidFill>
              </a:rPr>
              <a:t>     </a:t>
            </a:r>
          </a:p>
          <a:p>
            <a:pPr algn="just"/>
            <a:r>
              <a:rPr lang="ru-RU" sz="2000" b="1" dirty="0">
                <a:solidFill>
                  <a:schemeClr val="accent6">
                    <a:lumMod val="50000"/>
                  </a:schemeClr>
                </a:solidFill>
              </a:rPr>
              <a:t>После получения информации о предоставленной дошкольной организации родителям (законным представителям) необходимо обратиться к руководителю детского сада. </a:t>
            </a:r>
          </a:p>
          <a:p>
            <a:pPr algn="just"/>
            <a:r>
              <a:rPr lang="ru-RU" sz="2000" b="1" dirty="0">
                <a:solidFill>
                  <a:schemeClr val="accent6">
                    <a:lumMod val="50000"/>
                  </a:schemeClr>
                </a:solidFill>
              </a:rPr>
              <a:t>При себе необходимо иметь: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>
                <a:solidFill>
                  <a:schemeClr val="accent6">
                    <a:lumMod val="50000"/>
                  </a:schemeClr>
                </a:solidFill>
              </a:rPr>
              <a:t>паспорт родителя (законного представителя);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>
                <a:solidFill>
                  <a:schemeClr val="accent6">
                    <a:lumMod val="50000"/>
                  </a:schemeClr>
                </a:solidFill>
              </a:rPr>
              <a:t> свидетельство о рождении</a:t>
            </a:r>
          </a:p>
        </p:txBody>
      </p:sp>
    </p:spTree>
    <p:extLst>
      <p:ext uri="{BB962C8B-B14F-4D97-AF65-F5344CB8AC3E}">
        <p14:creationId xmlns:p14="http://schemas.microsoft.com/office/powerpoint/2010/main" val="15968279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atherineasquithgallery.com/uploads/posts/2021-02/1612806118_93-p-abstraktnii-fon-svetlii-goluboi-dlya-preze-1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47"/>
            <a:ext cx="12192000" cy="6854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36600" y="318824"/>
            <a:ext cx="10718800" cy="707719"/>
          </a:xfrm>
        </p:spPr>
        <p:txBody>
          <a:bodyPr>
            <a:noAutofit/>
          </a:bodyPr>
          <a:lstStyle/>
          <a:p>
            <a:r>
              <a:rPr lang="ru-RU" sz="40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Рекомендации для родителей ( законных представителей)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932317" y="1262751"/>
            <a:ext cx="9333781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solidFill>
                  <a:schemeClr val="accent6">
                    <a:lumMod val="50000"/>
                  </a:schemeClr>
                </a:solidFill>
              </a:rPr>
              <a:t>На основании Порядка учёта родители (законные представители) могут отказаться от предоставленного места в МДОО, написав заявление «На смену МДОО» в управлении образования Академического  района.</a:t>
            </a:r>
          </a:p>
          <a:p>
            <a:pPr algn="just"/>
            <a:r>
              <a:rPr lang="ru-RU" sz="2400" b="1" dirty="0">
                <a:solidFill>
                  <a:schemeClr val="accent6">
                    <a:lumMod val="50000"/>
                  </a:schemeClr>
                </a:solidFill>
              </a:rPr>
              <a:t>Заявление «На смену МДОО» может быть удовлетворено в указанный родителями (законными представителями) период рассмотрения заявления при наличии свободных мест в желаемых МДОО. </a:t>
            </a:r>
          </a:p>
          <a:p>
            <a:pPr algn="just"/>
            <a:r>
              <a:rPr lang="ru-RU" sz="2400" b="1" dirty="0">
                <a:solidFill>
                  <a:schemeClr val="accent6">
                    <a:lumMod val="50000"/>
                  </a:schemeClr>
                </a:solidFill>
              </a:rPr>
              <a:t>После окончания периода рассмотрения заявления «На смену МДОО» учётная карточка ребёнка будет рассматривается на свободные места в пределах административного района по месту жительства</a:t>
            </a:r>
          </a:p>
        </p:txBody>
      </p:sp>
    </p:spTree>
    <p:extLst>
      <p:ext uri="{BB962C8B-B14F-4D97-AF65-F5344CB8AC3E}">
        <p14:creationId xmlns:p14="http://schemas.microsoft.com/office/powerpoint/2010/main" val="8792138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atherineasquithgallery.com/uploads/posts/2021-02/1612806118_93-p-abstraktnii-fon-svetlii-goluboi-dlya-preze-1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47"/>
            <a:ext cx="12192000" cy="6854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36600" y="318824"/>
            <a:ext cx="10718800" cy="707719"/>
          </a:xfrm>
        </p:spPr>
        <p:txBody>
          <a:bodyPr>
            <a:noAutofit/>
          </a:bodyPr>
          <a:lstStyle/>
          <a:p>
            <a:r>
              <a:rPr lang="ru-RU" sz="40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Рекомендации для родителей ( законных представителей)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121435" y="1090223"/>
            <a:ext cx="10144664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solidFill>
                  <a:schemeClr val="accent6">
                    <a:lumMod val="50000"/>
                  </a:schemeClr>
                </a:solidFill>
              </a:rPr>
              <a:t>Если не удалось зачислить ребенка в дошкольную организацию в установленные сроки и предоставленное место автоматически аннулировалось, необходимо обратиться в управление образования Академического района с заявлением «на восстановление».</a:t>
            </a:r>
          </a:p>
          <a:p>
            <a:pPr algn="just"/>
            <a:endParaRPr lang="ru-RU" sz="2000" b="1" dirty="0">
              <a:solidFill>
                <a:schemeClr val="accent6">
                  <a:lumMod val="50000"/>
                </a:schemeClr>
              </a:solidFill>
            </a:endParaRPr>
          </a:p>
          <a:p>
            <a:pPr algn="just"/>
            <a:r>
              <a:rPr lang="ru-RU" sz="2000" b="1" dirty="0">
                <a:solidFill>
                  <a:schemeClr val="accent6">
                    <a:lumMod val="50000"/>
                  </a:schemeClr>
                </a:solidFill>
              </a:rPr>
              <a:t>Родители (законные представители) детей от двух до трех лет, могут написать заявление в управлении образования Академического  района для посещения группы кратковременного пребывания, в которой осуществляется присмотр и уход без реализации образовательной программы дошкольного образования для воспитанников в возрасте от двух до трёх лет на период ожидания места в группе полного дня в одном из детских садов. На период предоставления группы кратковременного пребывания ребенок остается в очереди на предоставление группы полного дня.</a:t>
            </a:r>
          </a:p>
          <a:p>
            <a:pPr algn="just"/>
            <a:endParaRPr lang="en-US" sz="2000" b="1" dirty="0">
              <a:solidFill>
                <a:schemeClr val="accent6">
                  <a:lumMod val="50000"/>
                </a:schemeClr>
              </a:solidFill>
            </a:endParaRPr>
          </a:p>
          <a:p>
            <a:pPr algn="just"/>
            <a:r>
              <a:rPr lang="ru-RU" sz="2000" b="1" dirty="0">
                <a:solidFill>
                  <a:schemeClr val="accent6">
                    <a:lumMod val="50000"/>
                  </a:schemeClr>
                </a:solidFill>
              </a:rPr>
              <a:t>Также родители (законные представители) детей от двух до трех лет могут рассмотреть вопрос об организации дошкольного образования через консультационный центр. Выбор образовательной организации родители (законные представители) осуществляют самостоятельно, обратившись к заведующему.</a:t>
            </a:r>
          </a:p>
          <a:p>
            <a:pPr algn="just"/>
            <a:endParaRPr lang="ru-RU" sz="20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59204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atherineasquithgallery.com/uploads/posts/2021-02/1612806118_93-p-abstraktnii-fon-svetlii-goluboi-dlya-preze-1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47"/>
            <a:ext cx="12192000" cy="6854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36600" y="318824"/>
            <a:ext cx="10718800" cy="707719"/>
          </a:xfrm>
        </p:spPr>
        <p:txBody>
          <a:bodyPr>
            <a:noAutofit/>
          </a:bodyPr>
          <a:lstStyle/>
          <a:p>
            <a:r>
              <a:rPr lang="ru-RU" sz="40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Рекомендации для родителей ( законных представителей)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233577" y="1262751"/>
            <a:ext cx="1003252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solidFill>
                  <a:schemeClr val="accent6">
                    <a:lumMod val="50000"/>
                  </a:schemeClr>
                </a:solidFill>
              </a:rPr>
              <a:t>Порядок и условия перевода обучающегося из одной организации, осуществляющей образовательную деятельность по образовательным программам дошкольного образования, в другие организации, осуществляющие образовательную деятельность по образовательным программам соответствующих уровня и направленности, регламентируется приказом Министерства образования и науки Российской Федерации от 28.12.2015 № 1527.</a:t>
            </a:r>
          </a:p>
          <a:p>
            <a:pPr algn="just"/>
            <a:endParaRPr lang="ru-RU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algn="just"/>
            <a:r>
              <a:rPr lang="ru-RU" sz="2400" b="1" dirty="0">
                <a:solidFill>
                  <a:schemeClr val="accent6">
                    <a:lumMod val="50000"/>
                  </a:schemeClr>
                </a:solidFill>
              </a:rPr>
              <a:t>На основании установленного Порядка по инициативе родителя (законного представителя) возможен перевод ребенка из одной МДОО в другую. Для этого родителям (законным представителям) необходимо получить информацию о наличии свободных мест в соответствующей возрастной группе, соответствующей направленности. </a:t>
            </a:r>
          </a:p>
        </p:txBody>
      </p:sp>
    </p:spTree>
    <p:extLst>
      <p:ext uri="{BB962C8B-B14F-4D97-AF65-F5344CB8AC3E}">
        <p14:creationId xmlns:p14="http://schemas.microsoft.com/office/powerpoint/2010/main" val="32291603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atherineasquithgallery.com/uploads/posts/2021-02/1612806118_93-p-abstraktnii-fon-svetlii-goluboi-dlya-preze-1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47"/>
            <a:ext cx="12192000" cy="6854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36600" y="318824"/>
            <a:ext cx="10718800" cy="707719"/>
          </a:xfrm>
        </p:spPr>
        <p:txBody>
          <a:bodyPr>
            <a:noAutofit/>
          </a:bodyPr>
          <a:lstStyle/>
          <a:p>
            <a:r>
              <a:rPr lang="ru-RU" sz="40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Рекомендации для родителей ( законных представителей)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932317" y="1262751"/>
            <a:ext cx="9333781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solidFill>
                  <a:schemeClr val="accent6">
                    <a:lumMod val="50000"/>
                  </a:schemeClr>
                </a:solidFill>
              </a:rPr>
              <a:t>Получить информацию о наличии свободных мест в дошкольных образовательных организациях и подать заявление на перевод можно, воспользовавшись электронным сервисом «Переводы в детских садах», размещенном в Личном кабинете официального портала города  (кабинет.екатеринбург.рф/</a:t>
            </a:r>
            <a:r>
              <a:rPr lang="ru-RU" sz="2400" b="1" dirty="0" err="1">
                <a:solidFill>
                  <a:schemeClr val="accent6">
                    <a:lumMod val="50000"/>
                  </a:schemeClr>
                </a:solidFill>
              </a:rPr>
              <a:t>childtransfer</a:t>
            </a:r>
            <a:r>
              <a:rPr lang="ru-RU" sz="2400" b="1" dirty="0">
                <a:solidFill>
                  <a:schemeClr val="accent6">
                    <a:lumMod val="50000"/>
                  </a:schemeClr>
                </a:solidFill>
              </a:rPr>
              <a:t>).</a:t>
            </a:r>
          </a:p>
          <a:p>
            <a:pPr algn="just"/>
            <a:endParaRPr lang="ru-RU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algn="just"/>
            <a:r>
              <a:rPr lang="ru-RU" sz="2400" b="1" dirty="0">
                <a:solidFill>
                  <a:schemeClr val="accent6">
                    <a:lumMod val="50000"/>
                  </a:schemeClr>
                </a:solidFill>
              </a:rPr>
              <a:t>Процедура перевода ребёнка из одной МДОО в другую осуществляется при наличии свободных мест в выбранной образовательной организации и условии, что ребёнок является воспитанником детского сада и уже обучается по образовательной программе дошкольного образования соответствующего возраста.</a:t>
            </a:r>
          </a:p>
        </p:txBody>
      </p:sp>
    </p:spTree>
    <p:extLst>
      <p:ext uri="{BB962C8B-B14F-4D97-AF65-F5344CB8AC3E}">
        <p14:creationId xmlns:p14="http://schemas.microsoft.com/office/powerpoint/2010/main" val="14220540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atherineasquithgallery.com/uploads/posts/2021-02/1612806118_93-p-abstraktnii-fon-svetlii-goluboi-dlya-preze-1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47"/>
            <a:ext cx="12192000" cy="6854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Стрелка вниз 4"/>
          <p:cNvSpPr/>
          <p:nvPr/>
        </p:nvSpPr>
        <p:spPr>
          <a:xfrm>
            <a:off x="1768416" y="763021"/>
            <a:ext cx="8824403" cy="729357"/>
          </a:xfrm>
          <a:prstGeom prst="downArrow">
            <a:avLst>
              <a:gd name="adj1" fmla="val 78800"/>
              <a:gd name="adj2" fmla="val 44506"/>
            </a:avLst>
          </a:prstGeom>
          <a:solidFill>
            <a:schemeClr val="accent6">
              <a:lumMod val="40000"/>
              <a:lumOff val="6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КОНТРОЛЬ ПРАВООХРАНИТЕЛЬНЫХ ОРГАНОВ</a:t>
            </a:r>
          </a:p>
          <a:p>
            <a:pPr algn="ctr"/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СОБЛЮДЕНИЕ ЗАКОНОДАТЕЛЬСТВА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08959" y="89607"/>
            <a:ext cx="11343738" cy="669513"/>
          </a:xfrm>
          <a:prstGeom prst="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Модель работы по зачислению детей в МДОО</a:t>
            </a:r>
          </a:p>
        </p:txBody>
      </p:sp>
      <p:grpSp>
        <p:nvGrpSpPr>
          <p:cNvPr id="8" name="Группа 7"/>
          <p:cNvGrpSpPr/>
          <p:nvPr/>
        </p:nvGrpSpPr>
        <p:grpSpPr>
          <a:xfrm>
            <a:off x="327805" y="1492378"/>
            <a:ext cx="3683479" cy="4416725"/>
            <a:chOff x="327805" y="1690776"/>
            <a:chExt cx="3683479" cy="4416725"/>
          </a:xfrm>
        </p:grpSpPr>
        <p:sp>
          <p:nvSpPr>
            <p:cNvPr id="7" name="Скругленный прямоугольник 6"/>
            <p:cNvSpPr/>
            <p:nvPr/>
          </p:nvSpPr>
          <p:spPr>
            <a:xfrm>
              <a:off x="327805" y="1690776"/>
              <a:ext cx="3683479" cy="4416725"/>
            </a:xfrm>
            <a:prstGeom prst="roundRect">
              <a:avLst/>
            </a:prstGeom>
            <a:gradFill flip="none" rotWithShape="1">
              <a:gsLst>
                <a:gs pos="0">
                  <a:schemeClr val="accent6">
                    <a:lumMod val="60000"/>
                    <a:lumOff val="4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6200000" scaled="1"/>
              <a:tileRect/>
            </a:gra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sz="2000" b="1" dirty="0">
                  <a:solidFill>
                    <a:srgbClr val="002060"/>
                  </a:solidFill>
                </a:rPr>
                <a:t>- анализ данных о количестве зачисленных детей и количестве </a:t>
              </a:r>
            </a:p>
            <a:p>
              <a:r>
                <a:rPr lang="ru-RU" sz="2000" b="1" dirty="0">
                  <a:solidFill>
                    <a:srgbClr val="002060"/>
                  </a:solidFill>
                </a:rPr>
                <a:t>вакантных мест;</a:t>
              </a:r>
            </a:p>
            <a:p>
              <a:pPr marL="342900" indent="-342900">
                <a:buFontTx/>
                <a:buChar char="-"/>
              </a:pPr>
              <a:r>
                <a:rPr lang="ru-RU" sz="2000" b="1" dirty="0">
                  <a:solidFill>
                    <a:srgbClr val="002060"/>
                  </a:solidFill>
                </a:rPr>
                <a:t>формирование списков к заседанию комиссии;</a:t>
              </a:r>
            </a:p>
            <a:p>
              <a:r>
                <a:rPr lang="ru-RU" sz="2000" b="1" dirty="0">
                  <a:solidFill>
                    <a:srgbClr val="002060"/>
                  </a:solidFill>
                </a:rPr>
                <a:t>- Направление в МДОО </a:t>
              </a:r>
            </a:p>
            <a:p>
              <a:r>
                <a:rPr lang="ru-RU" sz="2000" b="1" dirty="0">
                  <a:solidFill>
                    <a:srgbClr val="002060"/>
                  </a:solidFill>
                </a:rPr>
                <a:t>списков детей;</a:t>
              </a:r>
            </a:p>
            <a:p>
              <a:r>
                <a:rPr lang="ru-RU" sz="2000" b="1" dirty="0">
                  <a:solidFill>
                    <a:srgbClr val="002060"/>
                  </a:solidFill>
                </a:rPr>
                <a:t>- прием и регистрация </a:t>
              </a:r>
            </a:p>
            <a:p>
              <a:r>
                <a:rPr lang="ru-RU" sz="2000" b="1" dirty="0">
                  <a:solidFill>
                    <a:srgbClr val="002060"/>
                  </a:solidFill>
                </a:rPr>
                <a:t>заявлений на смену МДОО.</a:t>
              </a:r>
            </a:p>
          </p:txBody>
        </p:sp>
        <p:sp>
          <p:nvSpPr>
            <p:cNvPr id="9" name="Стрелка вниз 8"/>
            <p:cNvSpPr/>
            <p:nvPr/>
          </p:nvSpPr>
          <p:spPr>
            <a:xfrm>
              <a:off x="569343" y="1699402"/>
              <a:ext cx="3338421" cy="729357"/>
            </a:xfrm>
            <a:prstGeom prst="downArrow">
              <a:avLst>
                <a:gd name="adj1" fmla="val 78800"/>
                <a:gd name="adj2" fmla="val 44506"/>
              </a:avLst>
            </a:prstGeom>
            <a:solidFill>
              <a:schemeClr val="accent6">
                <a:lumMod val="40000"/>
                <a:lumOff val="60000"/>
              </a:schemeClr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>
                  <a:solidFill>
                    <a:schemeClr val="accent6">
                      <a:lumMod val="50000"/>
                    </a:schemeClr>
                  </a:solidFill>
                </a:rPr>
                <a:t>УПРАВЛЕНИЕ ОБРАЗОВАНИЯ</a:t>
              </a:r>
            </a:p>
          </p:txBody>
        </p:sp>
      </p:grpSp>
      <p:grpSp>
        <p:nvGrpSpPr>
          <p:cNvPr id="14" name="Группа 13"/>
          <p:cNvGrpSpPr/>
          <p:nvPr/>
        </p:nvGrpSpPr>
        <p:grpSpPr>
          <a:xfrm>
            <a:off x="4175190" y="1544134"/>
            <a:ext cx="3804248" cy="4399472"/>
            <a:chOff x="4175190" y="1690776"/>
            <a:chExt cx="3804248" cy="4399472"/>
          </a:xfrm>
        </p:grpSpPr>
        <p:sp>
          <p:nvSpPr>
            <p:cNvPr id="10" name="Скругленный прямоугольник 9"/>
            <p:cNvSpPr/>
            <p:nvPr/>
          </p:nvSpPr>
          <p:spPr>
            <a:xfrm>
              <a:off x="4175190" y="1690776"/>
              <a:ext cx="3804248" cy="4399472"/>
            </a:xfrm>
            <a:prstGeom prst="roundRect">
              <a:avLst/>
            </a:prstGeom>
            <a:gradFill flip="none" rotWithShape="1">
              <a:gsLst>
                <a:gs pos="0">
                  <a:schemeClr val="accent6">
                    <a:lumMod val="60000"/>
                    <a:lumOff val="4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6200000" scaled="1"/>
              <a:tileRect/>
            </a:gra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sz="2000" b="1" dirty="0">
                  <a:solidFill>
                    <a:srgbClr val="002060"/>
                  </a:solidFill>
                </a:rPr>
                <a:t>- Получение распоряжений, списков детей;</a:t>
              </a:r>
            </a:p>
            <a:p>
              <a:r>
                <a:rPr lang="ru-RU" sz="2000" b="1" dirty="0">
                  <a:solidFill>
                    <a:srgbClr val="002060"/>
                  </a:solidFill>
                </a:rPr>
                <a:t>- информирование </a:t>
              </a:r>
            </a:p>
            <a:p>
              <a:r>
                <a:rPr lang="ru-RU" sz="2000" b="1" dirty="0">
                  <a:solidFill>
                    <a:srgbClr val="002060"/>
                  </a:solidFill>
                </a:rPr>
                <a:t>родителей о предоставлении места;</a:t>
              </a:r>
            </a:p>
            <a:p>
              <a:r>
                <a:rPr lang="ru-RU" sz="2000" b="1" dirty="0">
                  <a:solidFill>
                    <a:srgbClr val="002060"/>
                  </a:solidFill>
                </a:rPr>
                <a:t>- выполнение действий (уведомление/зачисление) в </a:t>
              </a:r>
            </a:p>
            <a:p>
              <a:r>
                <a:rPr lang="ru-RU" sz="2000" b="1" dirty="0">
                  <a:solidFill>
                    <a:srgbClr val="002060"/>
                  </a:solidFill>
                </a:rPr>
                <a:t>ГИС СО «ЕЦП»;</a:t>
              </a:r>
            </a:p>
            <a:p>
              <a:r>
                <a:rPr lang="ru-RU" sz="2000" b="1" dirty="0">
                  <a:solidFill>
                    <a:srgbClr val="002060"/>
                  </a:solidFill>
                </a:rPr>
                <a:t>- работа с родителями, </a:t>
              </a:r>
            </a:p>
            <a:p>
              <a:r>
                <a:rPr lang="ru-RU" sz="2000" b="1" dirty="0">
                  <a:solidFill>
                    <a:srgbClr val="002060"/>
                  </a:solidFill>
                </a:rPr>
                <a:t>формирование личных дел.</a:t>
              </a:r>
            </a:p>
          </p:txBody>
        </p:sp>
        <p:sp>
          <p:nvSpPr>
            <p:cNvPr id="12" name="Стрелка вниз 11"/>
            <p:cNvSpPr/>
            <p:nvPr/>
          </p:nvSpPr>
          <p:spPr>
            <a:xfrm>
              <a:off x="4468502" y="1690776"/>
              <a:ext cx="3338421" cy="729357"/>
            </a:xfrm>
            <a:prstGeom prst="downArrow">
              <a:avLst>
                <a:gd name="adj1" fmla="val 78800"/>
                <a:gd name="adj2" fmla="val 44506"/>
              </a:avLst>
            </a:prstGeom>
            <a:solidFill>
              <a:schemeClr val="accent6">
                <a:lumMod val="40000"/>
                <a:lumOff val="60000"/>
              </a:schemeClr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>
                  <a:solidFill>
                    <a:schemeClr val="accent6">
                      <a:lumMod val="50000"/>
                    </a:schemeClr>
                  </a:solidFill>
                </a:rPr>
                <a:t>МДОО</a:t>
              </a:r>
            </a:p>
          </p:txBody>
        </p:sp>
      </p:grpSp>
      <p:grpSp>
        <p:nvGrpSpPr>
          <p:cNvPr id="16" name="Группа 15"/>
          <p:cNvGrpSpPr/>
          <p:nvPr/>
        </p:nvGrpSpPr>
        <p:grpSpPr>
          <a:xfrm>
            <a:off x="8143345" y="1544134"/>
            <a:ext cx="3709352" cy="4416724"/>
            <a:chOff x="8143345" y="1673524"/>
            <a:chExt cx="3709352" cy="4416724"/>
          </a:xfrm>
        </p:grpSpPr>
        <p:sp>
          <p:nvSpPr>
            <p:cNvPr id="11" name="Скругленный прямоугольник 10"/>
            <p:cNvSpPr/>
            <p:nvPr/>
          </p:nvSpPr>
          <p:spPr>
            <a:xfrm>
              <a:off x="8143345" y="1673524"/>
              <a:ext cx="3709352" cy="4416724"/>
            </a:xfrm>
            <a:prstGeom prst="roundRect">
              <a:avLst/>
            </a:prstGeom>
            <a:gradFill flip="none" rotWithShape="1">
              <a:gsLst>
                <a:gs pos="0">
                  <a:schemeClr val="accent6">
                    <a:lumMod val="60000"/>
                    <a:lumOff val="4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6200000" scaled="1"/>
              <a:tileRect/>
            </a:gra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sz="2000" b="1" dirty="0">
                <a:solidFill>
                  <a:srgbClr val="002060"/>
                </a:solidFill>
              </a:endParaRPr>
            </a:p>
            <a:p>
              <a:endParaRPr lang="ru-RU" sz="2000" b="1" dirty="0">
                <a:solidFill>
                  <a:srgbClr val="002060"/>
                </a:solidFill>
              </a:endParaRPr>
            </a:p>
            <a:p>
              <a:r>
                <a:rPr lang="ru-RU" sz="2000" b="1" dirty="0">
                  <a:solidFill>
                    <a:srgbClr val="002060"/>
                  </a:solidFill>
                </a:rPr>
                <a:t>- Контроль обновления </a:t>
              </a:r>
            </a:p>
            <a:p>
              <a:r>
                <a:rPr lang="ru-RU" sz="2000" b="1" dirty="0">
                  <a:solidFill>
                    <a:srgbClr val="002060"/>
                  </a:solidFill>
                </a:rPr>
                <a:t>информации на ЕПГУ;</a:t>
              </a:r>
            </a:p>
            <a:p>
              <a:r>
                <a:rPr lang="ru-RU" sz="2000" b="1" dirty="0">
                  <a:solidFill>
                    <a:srgbClr val="002060"/>
                  </a:solidFill>
                </a:rPr>
                <a:t>- принятие решения о </a:t>
              </a:r>
            </a:p>
            <a:p>
              <a:r>
                <a:rPr lang="ru-RU" sz="2000" b="1" dirty="0">
                  <a:solidFill>
                    <a:srgbClr val="002060"/>
                  </a:solidFill>
                </a:rPr>
                <a:t>зачислении ребенка на </a:t>
              </a:r>
            </a:p>
            <a:p>
              <a:r>
                <a:rPr lang="ru-RU" sz="2000" b="1" dirty="0">
                  <a:solidFill>
                    <a:srgbClr val="002060"/>
                  </a:solidFill>
                </a:rPr>
                <a:t>предоставленное место;</a:t>
              </a:r>
            </a:p>
            <a:p>
              <a:r>
                <a:rPr lang="ru-RU" sz="2000" b="1" dirty="0">
                  <a:solidFill>
                    <a:srgbClr val="002060"/>
                  </a:solidFill>
                </a:rPr>
                <a:t>- подготовка и предоставление документов для зачисления ребенка в МДОО;</a:t>
              </a:r>
            </a:p>
            <a:p>
              <a:r>
                <a:rPr lang="ru-RU" sz="2000" b="1" dirty="0">
                  <a:solidFill>
                    <a:srgbClr val="002060"/>
                  </a:solidFill>
                </a:rPr>
                <a:t>- заключение договора об </a:t>
              </a:r>
            </a:p>
            <a:p>
              <a:r>
                <a:rPr lang="ru-RU" sz="2000" b="1" dirty="0">
                  <a:solidFill>
                    <a:srgbClr val="002060"/>
                  </a:solidFill>
                </a:rPr>
                <a:t>Образовании.</a:t>
              </a:r>
            </a:p>
          </p:txBody>
        </p:sp>
        <p:sp>
          <p:nvSpPr>
            <p:cNvPr id="13" name="Стрелка вниз 12"/>
            <p:cNvSpPr/>
            <p:nvPr/>
          </p:nvSpPr>
          <p:spPr>
            <a:xfrm>
              <a:off x="8358995" y="1673524"/>
              <a:ext cx="3338421" cy="729357"/>
            </a:xfrm>
            <a:prstGeom prst="downArrow">
              <a:avLst>
                <a:gd name="adj1" fmla="val 78800"/>
                <a:gd name="adj2" fmla="val 44506"/>
              </a:avLst>
            </a:prstGeom>
            <a:solidFill>
              <a:schemeClr val="accent6">
                <a:lumMod val="40000"/>
                <a:lumOff val="60000"/>
              </a:schemeClr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>
                  <a:solidFill>
                    <a:schemeClr val="accent6">
                      <a:lumMod val="50000"/>
                    </a:schemeClr>
                  </a:solidFill>
                </a:rPr>
                <a:t>РОДИТЕЛИ</a:t>
              </a:r>
            </a:p>
          </p:txBody>
        </p:sp>
      </p:grpSp>
      <p:sp>
        <p:nvSpPr>
          <p:cNvPr id="18" name="Прямоугольник 17"/>
          <p:cNvSpPr/>
          <p:nvPr/>
        </p:nvSpPr>
        <p:spPr>
          <a:xfrm>
            <a:off x="508959" y="6084969"/>
            <a:ext cx="11343738" cy="669513"/>
          </a:xfrm>
          <a:prstGeom prst="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Результат: </a:t>
            </a:r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оказание услуги по предоставлению дошкольного образования</a:t>
            </a:r>
            <a:endParaRPr lang="ru-RU" sz="4000" dirty="0">
              <a:solidFill>
                <a:schemeClr val="accent6">
                  <a:lumMod val="50000"/>
                </a:schemeClr>
              </a:solidFill>
              <a:latin typeface="Bahnschrift SemiBold Condensed" panose="020B0502040204020203" pitchFamily="34" charset="0"/>
            </a:endParaRPr>
          </a:p>
        </p:txBody>
      </p:sp>
      <p:sp>
        <p:nvSpPr>
          <p:cNvPr id="17" name="Стрелка вниз 16"/>
          <p:cNvSpPr/>
          <p:nvPr/>
        </p:nvSpPr>
        <p:spPr>
          <a:xfrm>
            <a:off x="1324152" y="5703733"/>
            <a:ext cx="1863305" cy="407113"/>
          </a:xfrm>
          <a:prstGeom prst="downArrow">
            <a:avLst/>
          </a:prstGeom>
          <a:solidFill>
            <a:schemeClr val="accent5">
              <a:lumMod val="40000"/>
              <a:lumOff val="6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низ 20"/>
          <p:cNvSpPr/>
          <p:nvPr/>
        </p:nvSpPr>
        <p:spPr>
          <a:xfrm>
            <a:off x="5206059" y="5677856"/>
            <a:ext cx="1863305" cy="407113"/>
          </a:xfrm>
          <a:prstGeom prst="downArrow">
            <a:avLst/>
          </a:prstGeom>
          <a:solidFill>
            <a:schemeClr val="accent5">
              <a:lumMod val="40000"/>
              <a:lumOff val="6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трелка вниз 21"/>
          <p:cNvSpPr/>
          <p:nvPr/>
        </p:nvSpPr>
        <p:spPr>
          <a:xfrm>
            <a:off x="9096552" y="5740049"/>
            <a:ext cx="1863305" cy="407113"/>
          </a:xfrm>
          <a:prstGeom prst="downArrow">
            <a:avLst/>
          </a:prstGeom>
          <a:solidFill>
            <a:schemeClr val="accent5">
              <a:lumMod val="40000"/>
              <a:lumOff val="6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94881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atherineasquithgallery.com/uploads/posts/2021-02/1612806118_93-p-abstraktnii-fon-svetlii-goluboi-dlya-preze-1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4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36600" y="767398"/>
            <a:ext cx="10718800" cy="1655762"/>
          </a:xfrm>
        </p:spPr>
        <p:txBody>
          <a:bodyPr>
            <a:noAutofit/>
          </a:bodyPr>
          <a:lstStyle/>
          <a:p>
            <a:r>
              <a:rPr lang="ru-RU" sz="40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МДОО Академического района</a:t>
            </a:r>
          </a:p>
          <a:p>
            <a:pPr algn="just"/>
            <a:r>
              <a:rPr lang="ru-RU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Академический – это новый, яркий и молодой жилой район мегаполиса, население которого составляет более 120 тысяч человек, и в основном это молодые семьи. Население района к 2035 году будет составлять порядка 300 тысяч человек, что сопоставимо с численностью жителей целого города.</a:t>
            </a:r>
          </a:p>
          <a:p>
            <a:pPr algn="just"/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      Дошкольные образовательные организации Академического района реализуют федеральный государственный образовательный стандарт дошкольного образования, осуществляют работу по внедрению Федеральной образовательной программы дошкольного образования. В МДОО применяются современные образовательные технологии, осуществляется индивидуальный подход к каждому ребенку.</a:t>
            </a:r>
          </a:p>
          <a:p>
            <a:pPr algn="just"/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       Во всех дошкольных образовательных учреждениях созданы современные, комфортные, благоприятные условия для безопасного пребывания детей дошкольного возраста.</a:t>
            </a:r>
          </a:p>
          <a:p>
            <a:endParaRPr lang="ru-RU" sz="4000" dirty="0">
              <a:solidFill>
                <a:schemeClr val="accent6">
                  <a:lumMod val="50000"/>
                </a:schemeClr>
              </a:solidFill>
              <a:latin typeface="Bahnschrift SemiBold 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23020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atherineasquithgallery.com/uploads/posts/2021-02/1612806118_93-p-abstraktnii-fon-svetlii-goluboi-dlya-preze-1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4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93464" y="292945"/>
            <a:ext cx="10718800" cy="1655762"/>
          </a:xfrm>
        </p:spPr>
        <p:txBody>
          <a:bodyPr>
            <a:noAutofit/>
          </a:bodyPr>
          <a:lstStyle/>
          <a:p>
            <a:r>
              <a:rPr lang="ru-RU" sz="40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В образовательный комплекс Академического района входят 16 муниципальных дошкольных образовательных организаций, размещенных в 22 зданиях: </a:t>
            </a:r>
          </a:p>
          <a:p>
            <a:endParaRPr lang="ru-RU" sz="4000" dirty="0">
              <a:solidFill>
                <a:schemeClr val="accent6">
                  <a:lumMod val="50000"/>
                </a:schemeClr>
              </a:solidFill>
              <a:latin typeface="Bahnschrift SemiBold Condensed" panose="020B0502040204020203" pitchFamily="34" charset="0"/>
            </a:endParaRPr>
          </a:p>
          <a:p>
            <a:endParaRPr lang="ru-RU" sz="4000" dirty="0">
              <a:solidFill>
                <a:schemeClr val="accent6">
                  <a:lumMod val="50000"/>
                </a:schemeClr>
              </a:solidFill>
              <a:latin typeface="Bahnschrift SemiBold Condensed" panose="020B0502040204020203" pitchFamily="34" charset="0"/>
            </a:endParaRPr>
          </a:p>
          <a:p>
            <a:endParaRPr lang="ru-RU" sz="4000" dirty="0">
              <a:solidFill>
                <a:schemeClr val="accent6">
                  <a:lumMod val="50000"/>
                </a:schemeClr>
              </a:solidFill>
              <a:latin typeface="Bahnschrift SemiBold Condensed" panose="020B0502040204020203" pitchFamily="34" charset="0"/>
            </a:endParaRPr>
          </a:p>
          <a:p>
            <a:r>
              <a:rPr lang="ru-RU" sz="40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-</a:t>
            </a:r>
          </a:p>
          <a:p>
            <a:endParaRPr lang="ru-RU" sz="4000" dirty="0">
              <a:solidFill>
                <a:schemeClr val="accent6">
                  <a:lumMod val="50000"/>
                </a:schemeClr>
              </a:solidFill>
              <a:latin typeface="Bahnschrift SemiBold Condensed" panose="020B0502040204020203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-69011"/>
            <a:ext cx="69011" cy="690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6" name="Группа 5"/>
          <p:cNvGrpSpPr/>
          <p:nvPr/>
        </p:nvGrpSpPr>
        <p:grpSpPr>
          <a:xfrm>
            <a:off x="868392" y="2596550"/>
            <a:ext cx="10455215" cy="1017918"/>
            <a:chOff x="868392" y="2596550"/>
            <a:chExt cx="10455215" cy="1017918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868392" y="2820838"/>
              <a:ext cx="10455215" cy="793630"/>
            </a:xfrm>
            <a:prstGeom prst="rect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b="1" dirty="0">
                  <a:solidFill>
                    <a:schemeClr val="accent6">
                      <a:lumMod val="50000"/>
                    </a:schemeClr>
                  </a:solidFill>
                </a:rPr>
                <a:t>МАДОУ №32, №38, №39, №43 (5 корпусов), №45, №52, №82, №119, №126, №150, №151</a:t>
              </a:r>
              <a:endParaRPr lang="ru-RU" sz="2000" b="1" dirty="0">
                <a:solidFill>
                  <a:srgbClr val="FF0000"/>
                </a:solidFill>
              </a:endParaRPr>
            </a:p>
          </p:txBody>
        </p:sp>
        <p:sp>
          <p:nvSpPr>
            <p:cNvPr id="4" name="Скругленный прямоугольник 3"/>
            <p:cNvSpPr/>
            <p:nvPr/>
          </p:nvSpPr>
          <p:spPr>
            <a:xfrm>
              <a:off x="1285336" y="2596550"/>
              <a:ext cx="9609826" cy="431321"/>
            </a:xfrm>
            <a:prstGeom prst="roundRect">
              <a:avLst/>
            </a:prstGeom>
            <a:solidFill>
              <a:srgbClr val="C9E597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>
                  <a:solidFill>
                    <a:schemeClr val="accent6">
                      <a:lumMod val="50000"/>
                    </a:schemeClr>
                  </a:solidFill>
                </a:rPr>
                <a:t>Муниципальные автономные дошкольные образовательные учреждения- 11</a:t>
              </a:r>
            </a:p>
          </p:txBody>
        </p:sp>
      </p:grpSp>
      <p:grpSp>
        <p:nvGrpSpPr>
          <p:cNvPr id="8" name="Группа 7"/>
          <p:cNvGrpSpPr/>
          <p:nvPr/>
        </p:nvGrpSpPr>
        <p:grpSpPr>
          <a:xfrm>
            <a:off x="868387" y="4011283"/>
            <a:ext cx="10455215" cy="1017918"/>
            <a:chOff x="868392" y="2596550"/>
            <a:chExt cx="10455215" cy="1017918"/>
          </a:xfrm>
        </p:grpSpPr>
        <p:sp>
          <p:nvSpPr>
            <p:cNvPr id="9" name="Прямоугольник 8"/>
            <p:cNvSpPr/>
            <p:nvPr/>
          </p:nvSpPr>
          <p:spPr>
            <a:xfrm>
              <a:off x="868392" y="2820838"/>
              <a:ext cx="10455215" cy="793630"/>
            </a:xfrm>
            <a:prstGeom prst="rect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b="1" dirty="0">
                  <a:solidFill>
                    <a:schemeClr val="accent6">
                      <a:lumMod val="50000"/>
                    </a:schemeClr>
                  </a:solidFill>
                </a:rPr>
                <a:t>МБДОУ №8, №19, №23, №35, №72  </a:t>
              </a:r>
            </a:p>
          </p:txBody>
        </p:sp>
        <p:sp>
          <p:nvSpPr>
            <p:cNvPr id="10" name="Скругленный прямоугольник 9"/>
            <p:cNvSpPr/>
            <p:nvPr/>
          </p:nvSpPr>
          <p:spPr>
            <a:xfrm>
              <a:off x="1311214" y="2596550"/>
              <a:ext cx="9609826" cy="431321"/>
            </a:xfrm>
            <a:prstGeom prst="roundRect">
              <a:avLst/>
            </a:prstGeom>
            <a:solidFill>
              <a:schemeClr val="accent5">
                <a:lumMod val="40000"/>
                <a:lumOff val="60000"/>
              </a:schemeClr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>
                  <a:solidFill>
                    <a:schemeClr val="accent6">
                      <a:lumMod val="50000"/>
                    </a:schemeClr>
                  </a:solidFill>
                </a:rPr>
                <a:t>Муниципальные бюджетные  дошкольные образовательные учреждения- 5</a:t>
              </a:r>
            </a:p>
          </p:txBody>
        </p:sp>
      </p:grpSp>
      <p:grpSp>
        <p:nvGrpSpPr>
          <p:cNvPr id="11" name="Группа 10"/>
          <p:cNvGrpSpPr/>
          <p:nvPr/>
        </p:nvGrpSpPr>
        <p:grpSpPr>
          <a:xfrm>
            <a:off x="862641" y="5262113"/>
            <a:ext cx="10455215" cy="1009291"/>
            <a:chOff x="971909" y="7573992"/>
            <a:chExt cx="10455215" cy="1009291"/>
          </a:xfrm>
        </p:grpSpPr>
        <p:sp>
          <p:nvSpPr>
            <p:cNvPr id="12" name="Прямоугольник 11"/>
            <p:cNvSpPr/>
            <p:nvPr/>
          </p:nvSpPr>
          <p:spPr>
            <a:xfrm>
              <a:off x="971909" y="7789653"/>
              <a:ext cx="10455215" cy="793630"/>
            </a:xfrm>
            <a:prstGeom prst="rect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b="1" dirty="0">
                  <a:solidFill>
                    <a:schemeClr val="accent6">
                      <a:lumMod val="50000"/>
                    </a:schemeClr>
                  </a:solidFill>
                </a:rPr>
                <a:t>№25,№31, №181</a:t>
              </a:r>
            </a:p>
          </p:txBody>
        </p:sp>
        <p:sp>
          <p:nvSpPr>
            <p:cNvPr id="13" name="Скругленный прямоугольник 12"/>
            <p:cNvSpPr/>
            <p:nvPr/>
          </p:nvSpPr>
          <p:spPr>
            <a:xfrm>
              <a:off x="1357219" y="7573992"/>
              <a:ext cx="9609826" cy="431321"/>
            </a:xfrm>
            <a:prstGeom prst="roundRect">
              <a:avLst/>
            </a:prstGeom>
            <a:solidFill>
              <a:srgbClr val="C9E597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>
                  <a:solidFill>
                    <a:schemeClr val="accent6">
                      <a:lumMod val="50000"/>
                    </a:schemeClr>
                  </a:solidFill>
                </a:rPr>
                <a:t>Комплекс Детский сад – школа- 3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908317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atherineasquithgallery.com/uploads/posts/2021-02/1612806118_93-p-abstraktnii-fon-svetlii-goluboi-dlya-preze-1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47"/>
            <a:ext cx="12192000" cy="6854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132884" y="175913"/>
            <a:ext cx="10781607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Нормативно-правовая документация, регламентирующая Порядок комплектования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dirty="0"/>
              <a:t>    </a:t>
            </a:r>
            <a:r>
              <a:rPr lang="ru-RU" sz="1600" b="1" dirty="0">
                <a:solidFill>
                  <a:schemeClr val="accent6">
                    <a:lumMod val="50000"/>
                  </a:schemeClr>
                </a:solidFill>
              </a:rPr>
              <a:t>Федеральный закон РФ «Об образовании в Российской Федерации» от 29.12.2012г. № 273-ФЗ; 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600" b="1" dirty="0">
                <a:solidFill>
                  <a:schemeClr val="accent6">
                    <a:lumMod val="50000"/>
                  </a:schemeClr>
                </a:solidFill>
              </a:rPr>
              <a:t>     Федеральный закон РФ «Об основных принципах организации местного самоуправления в Российской Федерации» от 06.10.2003 № 131-ФЗ;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600" b="1" dirty="0">
                <a:solidFill>
                  <a:schemeClr val="accent6">
                    <a:lumMod val="50000"/>
                  </a:schemeClr>
                </a:solidFill>
              </a:rPr>
              <a:t>     Постановлением Главного государственного санитарного врача Российской Федерации от 28 сентября 2020 года № 28 «об утверждении санитарных правил СП 2.4.3648-20 "санитарно-эпидемиологические требования к организациям воспитания и обучения, отдыха и оздоровления детей и молодежи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600" b="1" dirty="0">
                <a:solidFill>
                  <a:schemeClr val="accent6">
                    <a:lumMod val="50000"/>
                  </a:schemeClr>
                </a:solidFill>
              </a:rPr>
              <a:t>     Порядок приема на обучение по образовательным программам дошкольного образования </a:t>
            </a:r>
            <a:br>
              <a:rPr lang="ru-RU" sz="1600" b="1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1600" b="1" dirty="0">
                <a:solidFill>
                  <a:schemeClr val="accent6">
                    <a:lumMod val="50000"/>
                  </a:schemeClr>
                </a:solidFill>
              </a:rPr>
              <a:t>(утвержден приказом </a:t>
            </a:r>
            <a:r>
              <a:rPr lang="ru-RU" sz="1600" b="1" dirty="0" err="1">
                <a:solidFill>
                  <a:schemeClr val="accent6">
                    <a:lumMod val="50000"/>
                  </a:schemeClr>
                </a:solidFill>
              </a:rPr>
              <a:t>Минобрнауки</a:t>
            </a:r>
            <a:r>
              <a:rPr lang="ru-RU" sz="1600" b="1" dirty="0">
                <a:solidFill>
                  <a:schemeClr val="accent6">
                    <a:lumMod val="50000"/>
                  </a:schemeClr>
                </a:solidFill>
              </a:rPr>
              <a:t> РФ от 15.05.2020 № 236); 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600" b="1" dirty="0">
                <a:solidFill>
                  <a:schemeClr val="accent6">
                    <a:lumMod val="50000"/>
                  </a:schemeClr>
                </a:solidFill>
              </a:rPr>
              <a:t>     Приказ Министерства образования и науки Российской Федерации «Об утверждении Порядка и условий осуществления перевода обучающихся из одной организации, осуществляющей образовательную деятельность по образовательным программам дошкольного образования, в другие организации, осуществляющие образовательную деятельность по образовательным программам соответствующих уровня и направленности» от 28.12.2015 №1527; 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600" b="1" dirty="0">
                <a:solidFill>
                  <a:schemeClr val="accent6">
                    <a:lumMod val="50000"/>
                  </a:schemeClr>
                </a:solidFill>
              </a:rPr>
              <a:t>     Административный регламент предоставления муниципальной услуги «Прием заявлений, постановка на учет и зачисление детей в образовательные учреждения, реализующие основную общеобразовательную программу дошкольного образования (детские сады)», утвержденный Постановлением Администрации города Екатеринбурга от 29.10.2021 г. № 2365 ( с изменениями и дополнениями);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600" b="1" dirty="0">
                <a:solidFill>
                  <a:schemeClr val="accent6">
                    <a:lumMod val="50000"/>
                  </a:schemeClr>
                </a:solidFill>
              </a:rPr>
              <a:t>Постановление Администрации города Екатеринбурга «О закреплении территорий муниципального образования «город Екатеринбург» за муниципальными дошкольными образовательными организациями» от 18.03.2015 </a:t>
            </a:r>
            <a:br>
              <a:rPr lang="ru-RU" sz="1600" b="1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1600" b="1" dirty="0">
                <a:solidFill>
                  <a:schemeClr val="accent6">
                    <a:lumMod val="50000"/>
                  </a:schemeClr>
                </a:solidFill>
              </a:rPr>
              <a:t>№ 689 (с изменениями и дополнениями); 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600" b="1" dirty="0">
                <a:solidFill>
                  <a:schemeClr val="accent6">
                    <a:lumMod val="50000"/>
                  </a:schemeClr>
                </a:solidFill>
              </a:rPr>
              <a:t>     Положение об организации учета детей, подлежащих обучению по образовательным программам дошкольного образования в муниципальном образовании «город Екатеринбург», утвержденным Распоряжение Департамента образования от 02.11. 2021 г. № 2121/46/36 (с изменениями и дополнениями).</a:t>
            </a:r>
          </a:p>
        </p:txBody>
      </p:sp>
    </p:spTree>
    <p:extLst>
      <p:ext uri="{BB962C8B-B14F-4D97-AF65-F5344CB8AC3E}">
        <p14:creationId xmlns:p14="http://schemas.microsoft.com/office/powerpoint/2010/main" val="4670450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atherineasquithgallery.com/uploads/posts/2021-02/1612806118_93-p-abstraktnii-fon-svetlii-goluboi-dlya-preze-1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" y="-39776"/>
            <a:ext cx="12192000" cy="6854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99381" y="137669"/>
            <a:ext cx="10718800" cy="1182171"/>
          </a:xfrm>
        </p:spPr>
        <p:txBody>
          <a:bodyPr>
            <a:noAutofit/>
          </a:bodyPr>
          <a:lstStyle/>
          <a:p>
            <a:r>
              <a:rPr lang="ru-RU" sz="40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В соответствии с установленным Порядком существует два периода комплектования МДОО на учебный год: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799381" y="5705495"/>
            <a:ext cx="1059323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Возрастные группы формируются с учётом возрастной периодизации, по количеству полных лет на 1 сентября текущего года. </a:t>
            </a:r>
          </a:p>
        </p:txBody>
      </p:sp>
      <p:sp>
        <p:nvSpPr>
          <p:cNvPr id="12" name="Подзаголовок 2"/>
          <p:cNvSpPr txBox="1">
            <a:spLocks/>
          </p:cNvSpPr>
          <p:nvPr/>
        </p:nvSpPr>
        <p:spPr>
          <a:xfrm>
            <a:off x="564070" y="1330867"/>
            <a:ext cx="11245491" cy="74739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Период основного комплектования дошкольных организаций </a:t>
            </a:r>
            <a:br>
              <a:rPr lang="ru-RU" sz="32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(май-июнь текущего года)</a:t>
            </a:r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7002346"/>
              </p:ext>
            </p:extLst>
          </p:nvPr>
        </p:nvGraphicFramePr>
        <p:xfrm>
          <a:off x="1221114" y="2298309"/>
          <a:ext cx="9492892" cy="32054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5685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243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Мероприятие по комплектованию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Сроки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Утверждение поименных списков детей на заседании городской комиссии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до 15 мая текущего года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Направление утверждение поименных списков детей в муниципальные дошкольные образовательные учреждения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до 25 мая текущего года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Уведомление дошкольной организацией  о предоставлении ребенку места в МДОО, о сроках предоставления документов необходимых</a:t>
                      </a:r>
                      <a:r>
                        <a:rPr lang="ru-RU" baseline="0" dirty="0"/>
                        <a:t> для зачисления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до 1 июня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Зачисление детей из утвержденного поименного списка детей в муниципальные дошкольные образовательные учреждения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до 01 июля текущего года </a:t>
                      </a: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93549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atherineasquithgallery.com/uploads/posts/2021-02/1612806118_93-p-abstraktnii-fon-svetlii-goluboi-dlya-preze-1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431"/>
            <a:ext cx="12192000" cy="6854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Подзаголовок 2"/>
          <p:cNvSpPr txBox="1">
            <a:spLocks/>
          </p:cNvSpPr>
          <p:nvPr/>
        </p:nvSpPr>
        <p:spPr>
          <a:xfrm>
            <a:off x="564070" y="514119"/>
            <a:ext cx="11245491" cy="74739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Период дополнительного  комплектования дошкольных организаций </a:t>
            </a:r>
            <a:br>
              <a:rPr lang="ru-RU" sz="32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(в течение учебного года)</a:t>
            </a:r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882236"/>
              </p:ext>
            </p:extLst>
          </p:nvPr>
        </p:nvGraphicFramePr>
        <p:xfrm>
          <a:off x="1651479" y="1823857"/>
          <a:ext cx="9492892" cy="36626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7464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464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Мероприятие по комплектованию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Сроки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Утверждение поименных списков детей на заседании городской комиссии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до 05 числа каждого месяца текущего года </a:t>
                      </a:r>
                      <a:br>
                        <a:rPr lang="ru-RU" dirty="0"/>
                      </a:br>
                      <a:r>
                        <a:rPr lang="ru-RU" dirty="0"/>
                        <a:t>(в  январе</a:t>
                      </a:r>
                      <a:r>
                        <a:rPr lang="ru-RU" baseline="0" dirty="0"/>
                        <a:t> – до 15 числа</a:t>
                      </a:r>
                      <a:r>
                        <a:rPr lang="ru-RU" dirty="0"/>
                        <a:t>)</a:t>
                      </a: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Направление утверждение поименных списков детей в муниципальные дошкольные образовательные организации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до 10 числа каждого месяца текущего года </a:t>
                      </a:r>
                      <a:br>
                        <a:rPr lang="ru-RU" dirty="0"/>
                      </a:br>
                      <a:r>
                        <a:rPr lang="ru-RU" dirty="0"/>
                        <a:t>(в январе-до</a:t>
                      </a:r>
                      <a:r>
                        <a:rPr lang="ru-RU" baseline="0" dirty="0"/>
                        <a:t> 20 числа</a:t>
                      </a:r>
                      <a:r>
                        <a:rPr lang="ru-RU" dirty="0"/>
                        <a:t>)</a:t>
                      </a: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Зачисление детей из утвержденного поименного списка детей в муниципальные дошкольные образовательные организации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в течение 2-х месяцев с даты получения поименного списка </a:t>
                      </a: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57680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atherineasquithgallery.com/uploads/posts/2021-02/1612806118_93-p-abstraktnii-fon-svetlii-goluboi-dlya-preze-1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4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774166" y="3115325"/>
            <a:ext cx="94488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Wingdings" pitchFamily="2" charset="2"/>
              <a:buChar char="Ø"/>
            </a:pPr>
            <a:r>
              <a:rPr lang="ru-RU" sz="3200" b="1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дети до 3-х лет — в группу раннего возраста;</a:t>
            </a:r>
          </a:p>
          <a:p>
            <a:pPr marL="457200" indent="-457200" algn="just">
              <a:buFont typeface="Wingdings" pitchFamily="2" charset="2"/>
              <a:buChar char="Ø"/>
            </a:pPr>
            <a:r>
              <a:rPr lang="ru-RU" sz="3200" b="1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дети 4-го года жизни — в младшую группу;</a:t>
            </a:r>
          </a:p>
          <a:p>
            <a:pPr marL="457200" indent="-457200" algn="just">
              <a:buFont typeface="Wingdings" pitchFamily="2" charset="2"/>
              <a:buChar char="Ø"/>
            </a:pPr>
            <a:r>
              <a:rPr lang="ru-RU" sz="3200" b="1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дети 5-го года жизни — в среднюю группу;</a:t>
            </a:r>
          </a:p>
          <a:p>
            <a:pPr marL="457200" indent="-457200" algn="just">
              <a:buFont typeface="Wingdings" pitchFamily="2" charset="2"/>
              <a:buChar char="Ø"/>
            </a:pPr>
            <a:r>
              <a:rPr lang="ru-RU" sz="3200" b="1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дети 6-го года жизни — в старшую группу;</a:t>
            </a:r>
          </a:p>
          <a:p>
            <a:pPr marL="457200" indent="-457200" algn="just">
              <a:buFont typeface="Wingdings" pitchFamily="2" charset="2"/>
              <a:buChar char="Ø"/>
            </a:pPr>
            <a:r>
              <a:rPr lang="ru-RU" sz="3200" b="1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дети 7-го года жизни — в подготовительную к школе группу.</a:t>
            </a:r>
          </a:p>
        </p:txBody>
      </p:sp>
      <p:sp>
        <p:nvSpPr>
          <p:cNvPr id="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36600" y="318824"/>
            <a:ext cx="10718800" cy="2259963"/>
          </a:xfrm>
        </p:spPr>
        <p:txBody>
          <a:bodyPr>
            <a:noAutofit/>
          </a:bodyPr>
          <a:lstStyle/>
          <a:p>
            <a:r>
              <a:rPr lang="ru-RU" sz="40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Учет детей для зачисления в организацию ведется по возрастным группам, формируемым с даты рождения детей за период с 01 сентября по 31 августа следующего календарного года.</a:t>
            </a:r>
          </a:p>
        </p:txBody>
      </p:sp>
    </p:spTree>
    <p:extLst>
      <p:ext uri="{BB962C8B-B14F-4D97-AF65-F5344CB8AC3E}">
        <p14:creationId xmlns:p14="http://schemas.microsoft.com/office/powerpoint/2010/main" val="5411167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atherineasquithgallery.com/uploads/posts/2021-02/1612806118_93-p-abstraktnii-fon-svetlii-goluboi-dlya-preze-1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4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527540" y="784651"/>
            <a:ext cx="916987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В соответствии с Положением о порядке учета детей, подлежащих обучению по образовательным программам дошкольного образования в муниципальном образовании «город Екатеринбург», утвержденным Распоряжением Департамента образования Администрации города Екатеринбурга от 02.11.2021 № 2121/46/36, формирование поимённых списков детей для направления в МДОО города Екатеринбурга осуществляется в порядке внеочередного, первоочередного и преимущественного права на получение места в детском саду и с учетом даты и времени постановки на учет.</a:t>
            </a:r>
          </a:p>
        </p:txBody>
      </p:sp>
    </p:spTree>
    <p:extLst>
      <p:ext uri="{BB962C8B-B14F-4D97-AF65-F5344CB8AC3E}">
        <p14:creationId xmlns:p14="http://schemas.microsoft.com/office/powerpoint/2010/main" val="19578326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atherineasquithgallery.com/uploads/posts/2021-02/1612806118_93-p-abstraktnii-fon-svetlii-goluboi-dlya-preze-1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6854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36600" y="318824"/>
            <a:ext cx="10718800" cy="1147667"/>
          </a:xfrm>
        </p:spPr>
        <p:txBody>
          <a:bodyPr>
            <a:noAutofit/>
          </a:bodyPr>
          <a:lstStyle/>
          <a:p>
            <a:r>
              <a:rPr lang="ru-RU" sz="40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Формирование списка детей для зачисления в группы полного дня  в МДОО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544128" y="1627879"/>
            <a:ext cx="1020504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Комплектование осуществляется электронной системой «Электронная очередь» на основании персональных данных ребенка, внесенных в учетную карточку</a:t>
            </a:r>
            <a:r>
              <a:rPr lang="ru-RU" dirty="0"/>
              <a:t>.</a:t>
            </a:r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736600" y="2915375"/>
            <a:ext cx="10718800" cy="114766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Дополнительные персональные данные, </a:t>
            </a:r>
            <a:br>
              <a:rPr lang="ru-RU" sz="32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учитываемые при комплектовании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972617"/>
              </p:ext>
            </p:extLst>
          </p:nvPr>
        </p:nvGraphicFramePr>
        <p:xfrm>
          <a:off x="966159" y="4209691"/>
          <a:ext cx="10489242" cy="18897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174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147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69343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Персональные данные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/>
                        <a:t>Пояснение (примечание)</a:t>
                      </a:r>
                    </a:p>
                    <a:p>
                      <a:pPr algn="ctr"/>
                      <a:endParaRPr lang="ru-RU" sz="2000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Возрастная</a:t>
                      </a:r>
                    </a:p>
                    <a:p>
                      <a:r>
                        <a:rPr lang="ru-RU" sz="20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группа ребенка</a:t>
                      </a:r>
                    </a:p>
                    <a:p>
                      <a:endParaRPr lang="ru-RU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По заявлению родителей (законных представителей) детей, родившихся в сентябре – ноябре, в персональную карточку</a:t>
                      </a:r>
                    </a:p>
                    <a:p>
                      <a:r>
                        <a:rPr lang="ru-RU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ребенка вносится отметка о переводе ребенка в возрастную группу на один год старше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795339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634</TotalTime>
  <Words>1433</Words>
  <Application>Microsoft Office PowerPoint</Application>
  <PresentationFormat>Широкоэкранный</PresentationFormat>
  <Paragraphs>132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2" baseType="lpstr">
      <vt:lpstr>Arial</vt:lpstr>
      <vt:lpstr>Bahnschrift SemiBold Condensed</vt:lpstr>
      <vt:lpstr>Calibri</vt:lpstr>
      <vt:lpstr>Calibri Light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МБОУ СОШ № 1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Ольга В. Миронова</dc:creator>
  <cp:lastModifiedBy>79122209220</cp:lastModifiedBy>
  <cp:revision>50</cp:revision>
  <dcterms:created xsi:type="dcterms:W3CDTF">2023-03-13T08:40:32Z</dcterms:created>
  <dcterms:modified xsi:type="dcterms:W3CDTF">2025-04-04T06:42:42Z</dcterms:modified>
</cp:coreProperties>
</file>